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omments/modernComment_11B_3AAD0084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6"/>
  </p:notesMasterIdLst>
  <p:sldIdLst>
    <p:sldId id="256" r:id="rId2"/>
    <p:sldId id="277" r:id="rId3"/>
    <p:sldId id="258" r:id="rId4"/>
    <p:sldId id="278" r:id="rId5"/>
    <p:sldId id="279" r:id="rId6"/>
    <p:sldId id="280" r:id="rId7"/>
    <p:sldId id="281" r:id="rId8"/>
    <p:sldId id="282" r:id="rId9"/>
    <p:sldId id="313" r:id="rId10"/>
    <p:sldId id="31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311" r:id="rId19"/>
    <p:sldId id="271" r:id="rId20"/>
    <p:sldId id="272" r:id="rId21"/>
    <p:sldId id="273" r:id="rId22"/>
    <p:sldId id="274" r:id="rId23"/>
    <p:sldId id="275" r:id="rId24"/>
    <p:sldId id="276" r:id="rId25"/>
    <p:sldId id="310" r:id="rId26"/>
    <p:sldId id="314" r:id="rId27"/>
    <p:sldId id="283" r:id="rId28"/>
    <p:sldId id="284" r:id="rId29"/>
    <p:sldId id="285" r:id="rId30"/>
    <p:sldId id="286" r:id="rId31"/>
    <p:sldId id="287" r:id="rId32"/>
    <p:sldId id="288" r:id="rId33"/>
    <p:sldId id="309" r:id="rId34"/>
    <p:sldId id="315" r:id="rId35"/>
    <p:sldId id="289" r:id="rId36"/>
    <p:sldId id="290" r:id="rId37"/>
    <p:sldId id="291" r:id="rId38"/>
    <p:sldId id="292" r:id="rId39"/>
    <p:sldId id="293" r:id="rId40"/>
    <p:sldId id="294" r:id="rId41"/>
    <p:sldId id="308" r:id="rId42"/>
    <p:sldId id="316" r:id="rId43"/>
    <p:sldId id="295" r:id="rId44"/>
    <p:sldId id="296" r:id="rId45"/>
    <p:sldId id="297" r:id="rId46"/>
    <p:sldId id="298" r:id="rId47"/>
    <p:sldId id="307" r:id="rId48"/>
    <p:sldId id="317" r:id="rId49"/>
    <p:sldId id="301" r:id="rId50"/>
    <p:sldId id="302" r:id="rId51"/>
    <p:sldId id="303" r:id="rId52"/>
    <p:sldId id="304" r:id="rId53"/>
    <p:sldId id="305" r:id="rId54"/>
    <p:sldId id="306" r:id="rId5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E0C62D-6FB2-5CF1-3054-D04459D2FD92}" name="Sophie Hill" initials="SH" userId="S::sophiekw@byu.edu::3c275e64-9454-480d-b480-1709300932e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E40EA-1DF1-6848-A327-6D88113961BB}" v="13" dt="2023-01-20T23:00:46.212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8"/>
  </p:normalViewPr>
  <p:slideViewPr>
    <p:cSldViewPr snapToGrid="0">
      <p:cViewPr varScale="1">
        <p:scale>
          <a:sx n="79" d="100"/>
          <a:sy n="79" d="100"/>
        </p:scale>
        <p:origin x="15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microsoft.com/office/2016/11/relationships/changesInfo" Target="changesInfos/changesInfo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phie Hill" userId="3c275e64-9454-480d-b480-1709300932ec" providerId="ADAL" clId="{0ACE40EA-1DF1-6848-A327-6D88113961BB}"/>
    <pc:docChg chg="custSel addSld modSld">
      <pc:chgData name="Sophie Hill" userId="3c275e64-9454-480d-b480-1709300932ec" providerId="ADAL" clId="{0ACE40EA-1DF1-6848-A327-6D88113961BB}" dt="2023-01-31T23:56:16.556" v="750"/>
      <pc:docMkLst>
        <pc:docMk/>
      </pc:docMkLst>
      <pc:sldChg chg="modSp mod">
        <pc:chgData name="Sophie Hill" userId="3c275e64-9454-480d-b480-1709300932ec" providerId="ADAL" clId="{0ACE40EA-1DF1-6848-A327-6D88113961BB}" dt="2023-01-31T23:53:03.904" v="721" actId="20577"/>
        <pc:sldMkLst>
          <pc:docMk/>
          <pc:sldMk cId="0" sldId="273"/>
        </pc:sldMkLst>
        <pc:graphicFrameChg chg="modGraphic">
          <ac:chgData name="Sophie Hill" userId="3c275e64-9454-480d-b480-1709300932ec" providerId="ADAL" clId="{0ACE40EA-1DF1-6848-A327-6D88113961BB}" dt="2023-01-31T23:53:03.904" v="721" actId="20577"/>
          <ac:graphicFrameMkLst>
            <pc:docMk/>
            <pc:sldMk cId="0" sldId="273"/>
            <ac:graphicFrameMk id="206" creationId="{00000000-0000-0000-0000-000000000000}"/>
          </ac:graphicFrameMkLst>
        </pc:graphicFrameChg>
      </pc:sldChg>
      <pc:sldChg chg="addCm">
        <pc:chgData name="Sophie Hill" userId="3c275e64-9454-480d-b480-1709300932ec" providerId="ADAL" clId="{0ACE40EA-1DF1-6848-A327-6D88113961BB}" dt="2023-01-31T23:56:16.556" v="750"/>
        <pc:sldMkLst>
          <pc:docMk/>
          <pc:sldMk cId="984416388" sldId="28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ophie Hill" userId="3c275e64-9454-480d-b480-1709300932ec" providerId="ADAL" clId="{0ACE40EA-1DF1-6848-A327-6D88113961BB}" dt="2023-01-31T23:56:16.556" v="750"/>
              <pc2:cmMkLst xmlns:pc2="http://schemas.microsoft.com/office/powerpoint/2019/9/main/command">
                <pc:docMk/>
                <pc:sldMk cId="984416388" sldId="283"/>
                <pc2:cmMk id="{846EB667-AA9E-934F-9EFD-EDB24BBFAE1F}"/>
              </pc2:cmMkLst>
            </pc226:cmChg>
          </p:ext>
        </pc:extLst>
      </pc:sldChg>
      <pc:sldChg chg="modSp mod">
        <pc:chgData name="Sophie Hill" userId="3c275e64-9454-480d-b480-1709300932ec" providerId="ADAL" clId="{0ACE40EA-1DF1-6848-A327-6D88113961BB}" dt="2023-01-26T21:43:00.621" v="669" actId="20577"/>
        <pc:sldMkLst>
          <pc:docMk/>
          <pc:sldMk cId="3069306039" sldId="285"/>
        </pc:sldMkLst>
        <pc:graphicFrameChg chg="modGraphic">
          <ac:chgData name="Sophie Hill" userId="3c275e64-9454-480d-b480-1709300932ec" providerId="ADAL" clId="{0ACE40EA-1DF1-6848-A327-6D88113961BB}" dt="2023-01-26T21:43:00.621" v="669" actId="20577"/>
          <ac:graphicFrameMkLst>
            <pc:docMk/>
            <pc:sldMk cId="3069306039" sldId="285"/>
            <ac:graphicFrameMk id="182" creationId="{00000000-0000-0000-0000-000000000000}"/>
          </ac:graphicFrameMkLst>
        </pc:graphicFrameChg>
      </pc:sldChg>
      <pc:sldChg chg="modSp mod">
        <pc:chgData name="Sophie Hill" userId="3c275e64-9454-480d-b480-1709300932ec" providerId="ADAL" clId="{0ACE40EA-1DF1-6848-A327-6D88113961BB}" dt="2023-01-31T23:54:54.618" v="749" actId="20577"/>
        <pc:sldMkLst>
          <pc:docMk/>
          <pc:sldMk cId="3986849337" sldId="287"/>
        </pc:sldMkLst>
        <pc:graphicFrameChg chg="modGraphic">
          <ac:chgData name="Sophie Hill" userId="3c275e64-9454-480d-b480-1709300932ec" providerId="ADAL" clId="{0ACE40EA-1DF1-6848-A327-6D88113961BB}" dt="2023-01-31T23:54:54.618" v="749" actId="20577"/>
          <ac:graphicFrameMkLst>
            <pc:docMk/>
            <pc:sldMk cId="3986849337" sldId="287"/>
            <ac:graphicFrameMk id="190" creationId="{00000000-0000-0000-0000-000000000000}"/>
          </ac:graphicFrameMkLst>
        </pc:graphicFrameChg>
      </pc:sldChg>
      <pc:sldChg chg="modSp mod">
        <pc:chgData name="Sophie Hill" userId="3c275e64-9454-480d-b480-1709300932ec" providerId="ADAL" clId="{0ACE40EA-1DF1-6848-A327-6D88113961BB}" dt="2023-01-20T22:48:21.668" v="219"/>
        <pc:sldMkLst>
          <pc:docMk/>
          <pc:sldMk cId="2051516230" sldId="301"/>
        </pc:sldMkLst>
        <pc:graphicFrameChg chg="mod modGraphic">
          <ac:chgData name="Sophie Hill" userId="3c275e64-9454-480d-b480-1709300932ec" providerId="ADAL" clId="{0ACE40EA-1DF1-6848-A327-6D88113961BB}" dt="2023-01-20T22:48:21.668" v="219"/>
          <ac:graphicFrameMkLst>
            <pc:docMk/>
            <pc:sldMk cId="2051516230" sldId="301"/>
            <ac:graphicFrameMk id="174" creationId="{00000000-0000-0000-0000-000000000000}"/>
          </ac:graphicFrameMkLst>
        </pc:graphicFrameChg>
      </pc:sldChg>
      <pc:sldChg chg="modSp mod">
        <pc:chgData name="Sophie Hill" userId="3c275e64-9454-480d-b480-1709300932ec" providerId="ADAL" clId="{0ACE40EA-1DF1-6848-A327-6D88113961BB}" dt="2023-01-20T22:50:46.493" v="339" actId="20577"/>
        <pc:sldMkLst>
          <pc:docMk/>
          <pc:sldMk cId="1168306964" sldId="302"/>
        </pc:sldMkLst>
        <pc:graphicFrameChg chg="modGraphic">
          <ac:chgData name="Sophie Hill" userId="3c275e64-9454-480d-b480-1709300932ec" providerId="ADAL" clId="{0ACE40EA-1DF1-6848-A327-6D88113961BB}" dt="2023-01-20T22:50:46.493" v="339" actId="20577"/>
          <ac:graphicFrameMkLst>
            <pc:docMk/>
            <pc:sldMk cId="1168306964" sldId="302"/>
            <ac:graphicFrameMk id="178" creationId="{00000000-0000-0000-0000-000000000000}"/>
          </ac:graphicFrameMkLst>
        </pc:graphicFrameChg>
      </pc:sldChg>
      <pc:sldChg chg="modSp mod">
        <pc:chgData name="Sophie Hill" userId="3c275e64-9454-480d-b480-1709300932ec" providerId="ADAL" clId="{0ACE40EA-1DF1-6848-A327-6D88113961BB}" dt="2023-01-20T22:51:33.761" v="356" actId="20577"/>
        <pc:sldMkLst>
          <pc:docMk/>
          <pc:sldMk cId="2540593037" sldId="304"/>
        </pc:sldMkLst>
        <pc:graphicFrameChg chg="modGraphic">
          <ac:chgData name="Sophie Hill" userId="3c275e64-9454-480d-b480-1709300932ec" providerId="ADAL" clId="{0ACE40EA-1DF1-6848-A327-6D88113961BB}" dt="2023-01-20T22:51:33.761" v="356" actId="20577"/>
          <ac:graphicFrameMkLst>
            <pc:docMk/>
            <pc:sldMk cId="2540593037" sldId="304"/>
            <ac:graphicFrameMk id="186" creationId="{00000000-0000-0000-0000-000000000000}"/>
          </ac:graphicFrameMkLst>
        </pc:graphicFrameChg>
      </pc:sldChg>
      <pc:sldChg chg="modSp mod">
        <pc:chgData name="Sophie Hill" userId="3c275e64-9454-480d-b480-1709300932ec" providerId="ADAL" clId="{0ACE40EA-1DF1-6848-A327-6D88113961BB}" dt="2023-01-20T22:52:21.346" v="367" actId="20577"/>
        <pc:sldMkLst>
          <pc:docMk/>
          <pc:sldMk cId="2526271692" sldId="305"/>
        </pc:sldMkLst>
        <pc:graphicFrameChg chg="modGraphic">
          <ac:chgData name="Sophie Hill" userId="3c275e64-9454-480d-b480-1709300932ec" providerId="ADAL" clId="{0ACE40EA-1DF1-6848-A327-6D88113961BB}" dt="2023-01-20T22:52:21.346" v="367" actId="20577"/>
          <ac:graphicFrameMkLst>
            <pc:docMk/>
            <pc:sldMk cId="2526271692" sldId="305"/>
            <ac:graphicFrameMk id="190" creationId="{00000000-0000-0000-0000-000000000000}"/>
          </ac:graphicFrameMkLst>
        </pc:graphicFrameChg>
      </pc:sldChg>
      <pc:sldChg chg="modSp mod">
        <pc:chgData name="Sophie Hill" userId="3c275e64-9454-480d-b480-1709300932ec" providerId="ADAL" clId="{0ACE40EA-1DF1-6848-A327-6D88113961BB}" dt="2023-01-20T22:55:12.186" v="645" actId="20577"/>
        <pc:sldMkLst>
          <pc:docMk/>
          <pc:sldMk cId="1962362856" sldId="306"/>
        </pc:sldMkLst>
        <pc:graphicFrameChg chg="mod modGraphic">
          <ac:chgData name="Sophie Hill" userId="3c275e64-9454-480d-b480-1709300932ec" providerId="ADAL" clId="{0ACE40EA-1DF1-6848-A327-6D88113961BB}" dt="2023-01-20T22:55:12.186" v="645" actId="20577"/>
          <ac:graphicFrameMkLst>
            <pc:docMk/>
            <pc:sldMk cId="1962362856" sldId="306"/>
            <ac:graphicFrameMk id="194" creationId="{00000000-0000-0000-0000-000000000000}"/>
          </ac:graphicFrameMkLst>
        </pc:graphicFrameChg>
      </pc:sldChg>
      <pc:sldChg chg="addSp delSp modSp add mod">
        <pc:chgData name="Sophie Hill" userId="3c275e64-9454-480d-b480-1709300932ec" providerId="ADAL" clId="{0ACE40EA-1DF1-6848-A327-6D88113961BB}" dt="2023-01-20T22:45:31.923" v="123"/>
        <pc:sldMkLst>
          <pc:docMk/>
          <pc:sldMk cId="1178995262" sldId="316"/>
        </pc:sldMkLst>
        <pc:spChg chg="mod">
          <ac:chgData name="Sophie Hill" userId="3c275e64-9454-480d-b480-1709300932ec" providerId="ADAL" clId="{0ACE40EA-1DF1-6848-A327-6D88113961BB}" dt="2023-01-20T22:42:46.383" v="107" actId="20577"/>
          <ac:spMkLst>
            <pc:docMk/>
            <pc:sldMk cId="1178995262" sldId="316"/>
            <ac:spMk id="171" creationId="{00000000-0000-0000-0000-000000000000}"/>
          </ac:spMkLst>
        </pc:spChg>
        <pc:graphicFrameChg chg="mod modGraphic">
          <ac:chgData name="Sophie Hill" userId="3c275e64-9454-480d-b480-1709300932ec" providerId="ADAL" clId="{0ACE40EA-1DF1-6848-A327-6D88113961BB}" dt="2023-01-20T22:45:31.923" v="123"/>
          <ac:graphicFrameMkLst>
            <pc:docMk/>
            <pc:sldMk cId="1178995262" sldId="316"/>
            <ac:graphicFrameMk id="170" creationId="{00000000-0000-0000-0000-000000000000}"/>
          </ac:graphicFrameMkLst>
        </pc:graphicFrameChg>
        <pc:picChg chg="add mod">
          <ac:chgData name="Sophie Hill" userId="3c275e64-9454-480d-b480-1709300932ec" providerId="ADAL" clId="{0ACE40EA-1DF1-6848-A327-6D88113961BB}" dt="2023-01-20T22:42:50.854" v="109"/>
          <ac:picMkLst>
            <pc:docMk/>
            <pc:sldMk cId="1178995262" sldId="316"/>
            <ac:picMk id="2" creationId="{3018024A-A09E-CDA3-6C43-24445266ACD9}"/>
          </ac:picMkLst>
        </pc:picChg>
        <pc:picChg chg="del">
          <ac:chgData name="Sophie Hill" userId="3c275e64-9454-480d-b480-1709300932ec" providerId="ADAL" clId="{0ACE40EA-1DF1-6848-A327-6D88113961BB}" dt="2023-01-20T22:42:50.570" v="108" actId="478"/>
          <ac:picMkLst>
            <pc:docMk/>
            <pc:sldMk cId="1178995262" sldId="316"/>
            <ac:picMk id="3" creationId="{05D193B5-FC7C-6B01-BF38-99FB9A0DCC73}"/>
          </ac:picMkLst>
        </pc:picChg>
      </pc:sldChg>
      <pc:sldChg chg="addSp delSp modSp add mod">
        <pc:chgData name="Sophie Hill" userId="3c275e64-9454-480d-b480-1709300932ec" providerId="ADAL" clId="{0ACE40EA-1DF1-6848-A327-6D88113961BB}" dt="2023-01-20T22:50:00.206" v="293" actId="20577"/>
        <pc:sldMkLst>
          <pc:docMk/>
          <pc:sldMk cId="1405159300" sldId="317"/>
        </pc:sldMkLst>
        <pc:spChg chg="mod">
          <ac:chgData name="Sophie Hill" userId="3c275e64-9454-480d-b480-1709300932ec" providerId="ADAL" clId="{0ACE40EA-1DF1-6848-A327-6D88113961BB}" dt="2023-01-20T22:48:47.289" v="231" actId="20577"/>
          <ac:spMkLst>
            <pc:docMk/>
            <pc:sldMk cId="1405159300" sldId="317"/>
            <ac:spMk id="171" creationId="{00000000-0000-0000-0000-000000000000}"/>
          </ac:spMkLst>
        </pc:spChg>
        <pc:graphicFrameChg chg="modGraphic">
          <ac:chgData name="Sophie Hill" userId="3c275e64-9454-480d-b480-1709300932ec" providerId="ADAL" clId="{0ACE40EA-1DF1-6848-A327-6D88113961BB}" dt="2023-01-20T22:50:00.206" v="293" actId="20577"/>
          <ac:graphicFrameMkLst>
            <pc:docMk/>
            <pc:sldMk cId="1405159300" sldId="317"/>
            <ac:graphicFrameMk id="170" creationId="{00000000-0000-0000-0000-000000000000}"/>
          </ac:graphicFrameMkLst>
        </pc:graphicFrameChg>
        <pc:picChg chg="add del mod">
          <ac:chgData name="Sophie Hill" userId="3c275e64-9454-480d-b480-1709300932ec" providerId="ADAL" clId="{0ACE40EA-1DF1-6848-A327-6D88113961BB}" dt="2023-01-20T22:48:41.337" v="222" actId="478"/>
          <ac:picMkLst>
            <pc:docMk/>
            <pc:sldMk cId="1405159300" sldId="317"/>
            <ac:picMk id="2" creationId="{9F9FCA40-284A-651A-F17C-1CDDA2D0D964}"/>
          </ac:picMkLst>
        </pc:picChg>
        <pc:picChg chg="del">
          <ac:chgData name="Sophie Hill" userId="3c275e64-9454-480d-b480-1709300932ec" providerId="ADAL" clId="{0ACE40EA-1DF1-6848-A327-6D88113961BB}" dt="2023-01-20T22:48:42.229" v="223" actId="478"/>
          <ac:picMkLst>
            <pc:docMk/>
            <pc:sldMk cId="1405159300" sldId="317"/>
            <ac:picMk id="3" creationId="{05D193B5-FC7C-6B01-BF38-99FB9A0DCC73}"/>
          </ac:picMkLst>
        </pc:picChg>
        <pc:picChg chg="add mod">
          <ac:chgData name="Sophie Hill" userId="3c275e64-9454-480d-b480-1709300932ec" providerId="ADAL" clId="{0ACE40EA-1DF1-6848-A327-6D88113961BB}" dt="2023-01-20T22:48:42.656" v="224"/>
          <ac:picMkLst>
            <pc:docMk/>
            <pc:sldMk cId="1405159300" sldId="317"/>
            <ac:picMk id="4" creationId="{BAEC6E57-67B7-CF72-C4D3-C685271A6E95}"/>
          </ac:picMkLst>
        </pc:picChg>
      </pc:sldChg>
    </pc:docChg>
  </pc:docChgLst>
</pc:chgInfo>
</file>

<file path=ppt/comments/modernComment_11B_3AAD008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46EB667-AA9E-934F-9EFD-EDB24BBFAE1F}" authorId="{1FE0C62D-6FB2-5CF1-3054-D04459D2FD92}" created="2023-01-31T23:56:16.51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984416388" sldId="283"/>
      <ac:spMk id="173" creationId="{00000000-0000-0000-0000-000000000000}"/>
    </ac:deMkLst>
    <p188:txBody>
      <a:bodyPr/>
      <a:lstStyle/>
      <a:p>
        <a:r>
          <a:rPr lang="en-US"/>
          <a:t>Highlighting the diversity of water sources for the city (distinct groundwater possibilities)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8657488"/>
            <a:ext cx="11607801" cy="461060"/>
          </a:xfrm>
          <a:prstGeom prst="rect">
            <a:avLst/>
          </a:prstGeom>
        </p:spPr>
        <p:txBody>
          <a:bodyPr anchor="b"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1854200"/>
            <a:ext cx="11609057" cy="3302000"/>
          </a:xfrm>
          <a:prstGeom prst="rect">
            <a:avLst/>
          </a:prstGeom>
        </p:spPr>
        <p:txBody>
          <a:bodyPr anchor="b"/>
          <a:lstStyle>
            <a:lvl1pPr>
              <a:defRPr sz="8200" spc="-164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5105400"/>
            <a:ext cx="11607800" cy="145639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568700"/>
            <a:ext cx="11607800" cy="26177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6209979"/>
            <a:ext cx="11607800" cy="67180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Fact information</a:t>
            </a:r>
          </a:p>
        </p:txBody>
      </p:sp>
      <p:sp>
        <p:nvSpPr>
          <p:cNvPr id="10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999066"/>
            <a:ext cx="11607800" cy="521091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6600" y="3721100"/>
            <a:ext cx="11531600" cy="2324100"/>
          </a:xfrm>
          <a:prstGeom prst="rect">
            <a:avLst/>
          </a:prstGeom>
        </p:spPr>
        <p:txBody>
          <a:bodyPr anchor="ctr"/>
          <a:lstStyle>
            <a:lvl1pPr marL="457200" indent="-3429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457200" indent="1143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457200" indent="5715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457200" indent="10287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457200" indent="14859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6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6426200"/>
            <a:ext cx="11049000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Attribution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pappardelle pasta with parsley butter, roasted hazelnuts, and shaved parmesan cheese"/>
          <p:cNvSpPr>
            <a:spLocks noGrp="1"/>
          </p:cNvSpPr>
          <p:nvPr>
            <p:ph type="pic" idx="21"/>
          </p:nvPr>
        </p:nvSpPr>
        <p:spPr>
          <a:xfrm>
            <a:off x="-2082800" y="687558"/>
            <a:ext cx="11165190" cy="8373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wl of salad with fried rice, boiled eggs, and chopsticks"/>
          <p:cNvSpPr>
            <a:spLocks noGrp="1"/>
          </p:cNvSpPr>
          <p:nvPr>
            <p:ph type="pic" sz="half" idx="22"/>
          </p:nvPr>
        </p:nvSpPr>
        <p:spPr>
          <a:xfrm>
            <a:off x="6597650" y="292100"/>
            <a:ext cx="5740400" cy="45923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wl with salmon cakes, salad, and hummus"/>
          <p:cNvSpPr>
            <a:spLocks noGrp="1"/>
          </p:cNvSpPr>
          <p:nvPr>
            <p:ph type="pic" idx="23"/>
          </p:nvPr>
        </p:nvSpPr>
        <p:spPr>
          <a:xfrm>
            <a:off x="4984750" y="2749413"/>
            <a:ext cx="7937500" cy="92382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>
            <a:spLocks noGrp="1"/>
          </p:cNvSpPr>
          <p:nvPr>
            <p:ph type="pic" idx="21"/>
          </p:nvPr>
        </p:nvSpPr>
        <p:spPr>
          <a:xfrm>
            <a:off x="-1016000" y="-1054100"/>
            <a:ext cx="14427200" cy="115417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376767" y="-915894"/>
            <a:ext cx="17835652" cy="106821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5181600"/>
            <a:ext cx="11607800" cy="3302000"/>
          </a:xfrm>
          <a:prstGeom prst="rect">
            <a:avLst/>
          </a:prstGeom>
        </p:spPr>
        <p:txBody>
          <a:bodyPr anchor="b"/>
          <a:lstStyle>
            <a:lvl1pPr>
              <a:defRPr sz="8200" spc="-164"/>
            </a:lvl1pPr>
          </a:lstStyle>
          <a:p>
            <a:r>
              <a:t>Presentation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8432800"/>
            <a:ext cx="11607800" cy="68976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98500" y="571500"/>
            <a:ext cx="11607801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Author and Date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9999" y="9220199"/>
            <a:ext cx="297893" cy="2874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 "/>
          <p:cNvSpPr>
            <a:spLocks noGrp="1"/>
          </p:cNvSpPr>
          <p:nvPr>
            <p:ph type="pic" idx="21"/>
          </p:nvPr>
        </p:nvSpPr>
        <p:spPr>
          <a:xfrm>
            <a:off x="5319129" y="495299"/>
            <a:ext cx="7543801" cy="87800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5003800"/>
            <a:ext cx="5105400" cy="4044566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692534"/>
            <a:ext cx="5105400" cy="4387466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44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589358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Bowl of pappardelle pasta with parsley butter, roasted hazelnuts, and shaved parmesan cheese"/>
          <p:cNvSpPr>
            <a:spLocks noGrp="1"/>
          </p:cNvSpPr>
          <p:nvPr>
            <p:ph type="pic" idx="21"/>
          </p:nvPr>
        </p:nvSpPr>
        <p:spPr>
          <a:xfrm>
            <a:off x="6172200" y="596900"/>
            <a:ext cx="6448425" cy="8597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4500"/>
            <a:ext cx="5105400" cy="10160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2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98500" y="1412977"/>
            <a:ext cx="5105400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480196"/>
            <a:ext cx="5105400" cy="5593161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32258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sz="8200" b="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4500"/>
            <a:ext cx="11607800" cy="10160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09700"/>
            <a:ext cx="11607801" cy="671802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1300"/>
              </a:spcBef>
              <a:buSzTx/>
              <a:buNone/>
              <a:defRPr sz="3800" spc="-38"/>
            </a:lvl1pPr>
            <a:lvl2pPr marL="0" indent="457200">
              <a:spcBef>
                <a:spcPts val="1300"/>
              </a:spcBef>
              <a:buSzTx/>
              <a:buNone/>
              <a:defRPr sz="3800" spc="-38"/>
            </a:lvl2pPr>
            <a:lvl3pPr marL="0" indent="914400">
              <a:spcBef>
                <a:spcPts val="1300"/>
              </a:spcBef>
              <a:buSzTx/>
              <a:buNone/>
              <a:defRPr sz="3800" spc="-38"/>
            </a:lvl3pPr>
            <a:lvl4pPr marL="0" indent="1371600">
              <a:spcBef>
                <a:spcPts val="1300"/>
              </a:spcBef>
              <a:buSzTx/>
              <a:buNone/>
              <a:defRPr sz="3800" spc="-38"/>
            </a:lvl4pPr>
            <a:lvl5pPr marL="0" indent="1828800">
              <a:spcBef>
                <a:spcPts val="1300"/>
              </a:spcBef>
              <a:buSzTx/>
              <a:buNone/>
              <a:defRPr sz="3800" spc="-38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2959100"/>
            <a:ext cx="11607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0266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3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81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762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143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524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905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286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667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048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3429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atercycle.byu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8/10/relationships/comments" Target="../comments/modernComment_11B_3AAD0084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yan S. Nixon, Sophie Hill          Brigham Young University          October 2022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rPr dirty="0"/>
              <a:t>Ryan S. Nixon, Sophie Hill          Brigham Young University          </a:t>
            </a:r>
            <a:r>
              <a:rPr lang="en-US" dirty="0"/>
              <a:t>January </a:t>
            </a:r>
            <a:r>
              <a:rPr dirty="0"/>
              <a:t>202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52" name="Water Cycle Dice Game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Water Cycle Dice Game</a:t>
            </a:r>
          </a:p>
        </p:txBody>
      </p:sp>
      <p:sp>
        <p:nvSpPr>
          <p:cNvPr id="153" name="To be used with the “Where is the Water?” series of posters (watercycle.byu.edu)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To be used with the “Where is the Water?” series of posters (</a:t>
            </a:r>
            <a:r>
              <a:rPr u="sng">
                <a:hlinkClick r:id="rId2"/>
              </a:rPr>
              <a:t>watercycle.byu.edu</a:t>
            </a:r>
            <a:r>
              <a:t>)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72317B-39FF-FD34-021E-0518EAE52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Suburban</a:t>
            </a:r>
          </a:p>
        </p:txBody>
      </p:sp>
    </p:spTree>
    <p:extLst>
      <p:ext uri="{BB962C8B-B14F-4D97-AF65-F5344CB8AC3E}">
        <p14:creationId xmlns:p14="http://schemas.microsoft.com/office/powerpoint/2010/main" val="344540077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D193B5-FC7C-6B01-BF38-99FB9A0DCC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077" y="0"/>
            <a:ext cx="3717221" cy="1736080"/>
          </a:xfrm>
          <a:prstGeom prst="rect">
            <a:avLst/>
          </a:prstGeom>
        </p:spPr>
      </p:pic>
      <p:sp>
        <p:nvSpPr>
          <p:cNvPr id="169" name="Surface 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Surface Water</a:t>
            </a:r>
          </a:p>
        </p:txBody>
      </p:sp>
      <p:graphicFrame>
        <p:nvGraphicFramePr>
          <p:cNvPr id="170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Soaks deep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Wastewater piped into a treatment plant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Heated by the sun and evaporates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Used for irrigation, helps plants grow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Stormwater piped to nearby river or stream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Drank by a thirsty animal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1" name="Suburban"/>
          <p:cNvSpPr txBox="1"/>
          <p:nvPr/>
        </p:nvSpPr>
        <p:spPr>
          <a:xfrm rot="16200000">
            <a:off x="34899" y="8751679"/>
            <a:ext cx="100269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Suburban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198F31E-4386-E0BE-EDAA-8273C9B6BF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077" y="0"/>
            <a:ext cx="3717221" cy="1736080"/>
          </a:xfrm>
          <a:prstGeom prst="rect">
            <a:avLst/>
          </a:prstGeom>
        </p:spPr>
      </p:pic>
      <p:sp>
        <p:nvSpPr>
          <p:cNvPr id="173" name="Ground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Groundwater</a:t>
            </a:r>
          </a:p>
        </p:txBody>
      </p:sp>
      <p:graphicFrame>
        <p:nvGraphicFramePr>
          <p:cNvPr id="174" name="Table"/>
          <p:cNvGraphicFramePr/>
          <p:nvPr/>
        </p:nvGraphicFramePr>
        <p:xfrm>
          <a:off x="1029546" y="1736080"/>
          <a:ext cx="11276752" cy="7642053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5939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8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Sinks deeper into the soil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81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Seeps into small cracks in bedrock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Stays underground as part of a deep aquifer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wells dug deep into the earth pull water up for human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wells dug deep into the earth pull water up for human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270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Wells for individual homes pull water from shallow aquifers for individual homeowner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5" name="Suburban"/>
          <p:cNvSpPr txBox="1"/>
          <p:nvPr/>
        </p:nvSpPr>
        <p:spPr>
          <a:xfrm rot="16200000">
            <a:off x="34899" y="8751679"/>
            <a:ext cx="100269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Suburban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FD40C0D-34AD-8346-3562-B1EDDF12A0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077" y="0"/>
            <a:ext cx="3717221" cy="1736080"/>
          </a:xfrm>
          <a:prstGeom prst="rect">
            <a:avLst/>
          </a:prstGeom>
        </p:spPr>
      </p:pic>
      <p:sp>
        <p:nvSpPr>
          <p:cNvPr id="177" name="Atmosphe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Atmosphere</a:t>
            </a:r>
          </a:p>
        </p:txBody>
      </p:sp>
      <p:graphicFrame>
        <p:nvGraphicFramePr>
          <p:cNvPr id="178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Pulled higher into the sky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Blown along above the earth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 and goes down the gutter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 and soaks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No rain.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9" name="Suburban"/>
          <p:cNvSpPr txBox="1"/>
          <p:nvPr/>
        </p:nvSpPr>
        <p:spPr>
          <a:xfrm rot="16200000">
            <a:off x="34899" y="8751679"/>
            <a:ext cx="100269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Suburban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AACF1E1-2E5A-4292-ABBB-605569E51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077" y="0"/>
            <a:ext cx="3717221" cy="1736080"/>
          </a:xfrm>
          <a:prstGeom prst="rect">
            <a:avLst/>
          </a:prstGeom>
        </p:spPr>
      </p:pic>
      <p:sp>
        <p:nvSpPr>
          <p:cNvPr id="181" name="Pla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Plants</a:t>
            </a:r>
          </a:p>
        </p:txBody>
      </p:sp>
      <p:graphicFrame>
        <p:nvGraphicFramePr>
          <p:cNvPr id="182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 retain some of the water they absorb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Eaten by an animal while it was in a plant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plants decompose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3" name="Suburban"/>
          <p:cNvSpPr txBox="1"/>
          <p:nvPr/>
        </p:nvSpPr>
        <p:spPr>
          <a:xfrm rot="16200000">
            <a:off x="34899" y="8751679"/>
            <a:ext cx="100269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Suburban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2BA5207-DCAC-4D40-38C1-3C558BDE76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077" y="0"/>
            <a:ext cx="3717221" cy="1736080"/>
          </a:xfrm>
          <a:prstGeom prst="rect">
            <a:avLst/>
          </a:prstGeom>
        </p:spPr>
      </p:pic>
      <p:sp>
        <p:nvSpPr>
          <p:cNvPr id="185" name="Anima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Animals</a:t>
            </a:r>
          </a:p>
        </p:txBody>
      </p:sp>
      <p:graphicFrame>
        <p:nvGraphicFramePr>
          <p:cNvPr id="186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Animals get eaten by other animals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 retain some of the water they consume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Water released in animal waste indoors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animals decompose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7" name="Suburban"/>
          <p:cNvSpPr txBox="1"/>
          <p:nvPr/>
        </p:nvSpPr>
        <p:spPr>
          <a:xfrm rot="16200000">
            <a:off x="34899" y="8751679"/>
            <a:ext cx="100269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Suburban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8356026-C71C-A133-385B-12D20CBDA9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077" y="0"/>
            <a:ext cx="3717221" cy="1736080"/>
          </a:xfrm>
          <a:prstGeom prst="rect">
            <a:avLst/>
          </a:prstGeom>
        </p:spPr>
      </p:pic>
      <p:sp>
        <p:nvSpPr>
          <p:cNvPr id="189" name="City Water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City Water System</a:t>
            </a:r>
          </a:p>
        </p:txBody>
      </p:sp>
      <p:graphicFrame>
        <p:nvGraphicFramePr>
          <p:cNvPr id="190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and evaporates in the process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in homes after treatment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Treated to be used in factories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Factories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1" name="Suburban"/>
          <p:cNvSpPr txBox="1"/>
          <p:nvPr/>
        </p:nvSpPr>
        <p:spPr>
          <a:xfrm rot="16200000">
            <a:off x="34899" y="8751679"/>
            <a:ext cx="100269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Suburban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A157B70-3675-746A-E7D7-057DA4A52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077" y="0"/>
            <a:ext cx="3717221" cy="1736080"/>
          </a:xfrm>
          <a:prstGeom prst="rect">
            <a:avLst/>
          </a:prstGeom>
        </p:spPr>
      </p:pic>
      <p:sp>
        <p:nvSpPr>
          <p:cNvPr id="193" name="Factor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Factories</a:t>
            </a:r>
          </a:p>
        </p:txBody>
      </p:sp>
      <p:graphicFrame>
        <p:nvGraphicFramePr>
          <p:cNvPr id="194" name="Table"/>
          <p:cNvGraphicFramePr/>
          <p:nvPr/>
        </p:nvGraphicFramePr>
        <p:xfrm>
          <a:off x="1029546" y="1736080"/>
          <a:ext cx="11276752" cy="7679195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97238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948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Dumped back into surface water, potentially polluted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0215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Water heated  to steam to generate electricity or run machines is released into the air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Reused for multiple uses within the factory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Factories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1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Used to make clothing, released to be treated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5" name="Suburban"/>
          <p:cNvSpPr txBox="1"/>
          <p:nvPr/>
        </p:nvSpPr>
        <p:spPr>
          <a:xfrm rot="16200000">
            <a:off x="34899" y="8751679"/>
            <a:ext cx="100269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Suburban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72317B-39FF-FD34-021E-0518EAE52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Desert</a:t>
            </a:r>
          </a:p>
        </p:txBody>
      </p:sp>
    </p:spTree>
    <p:extLst>
      <p:ext uri="{BB962C8B-B14F-4D97-AF65-F5344CB8AC3E}">
        <p14:creationId xmlns:p14="http://schemas.microsoft.com/office/powerpoint/2010/main" val="138774078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urface 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Surface Water</a:t>
            </a:r>
          </a:p>
        </p:txBody>
      </p:sp>
      <p:graphicFrame>
        <p:nvGraphicFramePr>
          <p:cNvPr id="198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Heated by the sun and evaporates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Heated by the sun and evaporates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Soaks deep into the ground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Helps plants grow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No water on surface.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No water on surface.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9" name="Desert"/>
          <p:cNvSpPr txBox="1"/>
          <p:nvPr/>
        </p:nvSpPr>
        <p:spPr>
          <a:xfrm rot="16200000">
            <a:off x="181813" y="8751678"/>
            <a:ext cx="70886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Desert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496B52-01ED-5C7E-C141-05E1019256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4041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roundwater"/>
          <p:cNvSpPr txBox="1">
            <a:spLocks noGrp="1"/>
          </p:cNvSpPr>
          <p:nvPr>
            <p:ph type="body" sz="half" idx="1"/>
          </p:nvPr>
        </p:nvSpPr>
        <p:spPr>
          <a:xfrm>
            <a:off x="698500" y="3567906"/>
            <a:ext cx="11607800" cy="26177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Surface Water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951265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round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Groundwater</a:t>
            </a:r>
          </a:p>
        </p:txBody>
      </p:sp>
      <p:graphicFrame>
        <p:nvGraphicFramePr>
          <p:cNvPr id="202" name="Table"/>
          <p:cNvGraphicFramePr/>
          <p:nvPr/>
        </p:nvGraphicFramePr>
        <p:xfrm>
          <a:off x="1029546" y="1736080"/>
          <a:ext cx="11276752" cy="7642053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5939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8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Sinks deeper into the soil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81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Seeps into small cracks in bedrock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Stays underground as part of a deep aquifer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Wells dug deep into the earth pull water up for human use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Periodically reaches the surface as springs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270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 grow roots deep into the ground to reach groundwater sources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3" name="Desert"/>
          <p:cNvSpPr txBox="1"/>
          <p:nvPr/>
        </p:nvSpPr>
        <p:spPr>
          <a:xfrm rot="16200000">
            <a:off x="181813" y="8751678"/>
            <a:ext cx="70886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Desert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4FDDC9-FCAB-86B8-893E-F0A6F3DC1C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4041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Atmosphe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Atmosphere</a:t>
            </a:r>
          </a:p>
        </p:txBody>
      </p:sp>
      <p:graphicFrame>
        <p:nvGraphicFramePr>
          <p:cNvPr id="206" name="Table"/>
          <p:cNvGraphicFramePr/>
          <p:nvPr>
            <p:extLst>
              <p:ext uri="{D42A27DB-BD31-4B8C-83A1-F6EECF244321}">
                <p14:modId xmlns:p14="http://schemas.microsoft.com/office/powerpoint/2010/main" val="582133326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 infrequently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 infrequently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Rains but doesn’t make it to the ground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Atmosphere</a:t>
                      </a: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No rain.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No rain.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No rain.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7" name="Desert"/>
          <p:cNvSpPr txBox="1"/>
          <p:nvPr/>
        </p:nvSpPr>
        <p:spPr>
          <a:xfrm rot="16200000">
            <a:off x="181813" y="8751678"/>
            <a:ext cx="70886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Desert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338DB3-C8AA-D346-9350-3884EF6998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4041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Plants</a:t>
            </a:r>
          </a:p>
        </p:txBody>
      </p:sp>
      <p:graphicFrame>
        <p:nvGraphicFramePr>
          <p:cNvPr id="210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 retain some of the water they absorb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 retain some of the water they absorb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 retain some of the water they absorb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Eaten by an animal while it was in a plant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Desert plants release minimal water back into the air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Irrigated plants release water back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11" name="Desert"/>
          <p:cNvSpPr txBox="1"/>
          <p:nvPr/>
        </p:nvSpPr>
        <p:spPr>
          <a:xfrm rot="16200000">
            <a:off x="181813" y="8751678"/>
            <a:ext cx="70886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Desert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1D3858-EED5-0457-B173-1461A85AE8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4041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Anima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Animals</a:t>
            </a:r>
          </a:p>
        </p:txBody>
      </p:sp>
      <p:graphicFrame>
        <p:nvGraphicFramePr>
          <p:cNvPr id="214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Animals get eaten by other animals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 retain some of the water they consume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 retain some of the water they consume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animals decompose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15" name="Desert"/>
          <p:cNvSpPr txBox="1"/>
          <p:nvPr/>
        </p:nvSpPr>
        <p:spPr>
          <a:xfrm rot="16200000">
            <a:off x="181813" y="8751678"/>
            <a:ext cx="70886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Desert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CB5798-C3E6-B797-3B88-9751CAC9CA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4041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ity Water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City Water System</a:t>
            </a:r>
          </a:p>
        </p:txBody>
      </p:sp>
      <p:graphicFrame>
        <p:nvGraphicFramePr>
          <p:cNvPr id="218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and evaporates in the process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in homes after treatment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in homes after treatment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19" name="Desert"/>
          <p:cNvSpPr txBox="1"/>
          <p:nvPr/>
        </p:nvSpPr>
        <p:spPr>
          <a:xfrm rot="16200000">
            <a:off x="181813" y="8751678"/>
            <a:ext cx="70886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Desert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52821B-E034-362E-99E7-5783F6B28F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4041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72317B-39FF-FD34-021E-0518EAE52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Urban</a:t>
            </a:r>
          </a:p>
        </p:txBody>
      </p:sp>
    </p:spTree>
    <p:extLst>
      <p:ext uri="{BB962C8B-B14F-4D97-AF65-F5344CB8AC3E}">
        <p14:creationId xmlns:p14="http://schemas.microsoft.com/office/powerpoint/2010/main" val="48750047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urface 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Surface Water</a:t>
            </a:r>
          </a:p>
        </p:txBody>
      </p:sp>
      <p:graphicFrame>
        <p:nvGraphicFramePr>
          <p:cNvPr id="170" name="Table"/>
          <p:cNvGraphicFramePr/>
          <p:nvPr>
            <p:extLst>
              <p:ext uri="{D42A27DB-BD31-4B8C-83A1-F6EECF244321}">
                <p14:modId xmlns:p14="http://schemas.microsoft.com/office/powerpoint/2010/main" val="2378346470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Soaks into </a:t>
                      </a:r>
                      <a:r>
                        <a:rPr lang="en-US" sz="3000" dirty="0"/>
                        <a:t>the </a:t>
                      </a:r>
                      <a:r>
                        <a:rPr sz="3000" dirty="0"/>
                        <a:t>ground </a:t>
                      </a:r>
                      <a:r>
                        <a:rPr lang="en-US" sz="3000" dirty="0"/>
                        <a:t>through exposed soil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dirty="0"/>
                        <a:t>Drank by a thirsty animal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Heated by the sun and evaporates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dirty="0"/>
                        <a:t>Stormwater piped to nearby river or stream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dirty="0"/>
                        <a:t>Stormwater piped to nearby river or stream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dirty="0"/>
                        <a:t>Stormwater piped to nearby river or stream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1" name="Suburban"/>
          <p:cNvSpPr txBox="1"/>
          <p:nvPr/>
        </p:nvSpPr>
        <p:spPr>
          <a:xfrm rot="16200000">
            <a:off x="203621" y="8739528"/>
            <a:ext cx="66524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Urban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7A2EA7-A3FF-5271-EE51-A4FFB59D72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0228" y="0"/>
            <a:ext cx="3946069" cy="171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493700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round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rPr dirty="0"/>
              <a:t>Groundwater</a:t>
            </a:r>
          </a:p>
        </p:txBody>
      </p:sp>
      <p:graphicFrame>
        <p:nvGraphicFramePr>
          <p:cNvPr id="174" name="Table"/>
          <p:cNvGraphicFramePr/>
          <p:nvPr>
            <p:extLst>
              <p:ext uri="{D42A27DB-BD31-4B8C-83A1-F6EECF244321}">
                <p14:modId xmlns:p14="http://schemas.microsoft.com/office/powerpoint/2010/main" val="1368676415"/>
              </p:ext>
            </p:extLst>
          </p:nvPr>
        </p:nvGraphicFramePr>
        <p:xfrm>
          <a:off x="1029546" y="1736080"/>
          <a:ext cx="11276752" cy="7794799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5939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8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Sinks deeper into the soil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81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733930" rtl="0" eaLnBrk="1" fontAlgn="auto" latinLnBrk="0" hangingPunct="1">
                        <a:lnSpc>
                          <a:spcPct val="9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3000" dirty="0"/>
                        <a:t>City wells dug deep into the earth pull water up for human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733930" rtl="0" eaLnBrk="1" fontAlgn="auto" latinLnBrk="0" hangingPunct="1">
                        <a:lnSpc>
                          <a:spcPct val="9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3000" dirty="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733930" rtl="0" eaLnBrk="1" fontAlgn="auto" latinLnBrk="0" hangingPunct="1">
                        <a:lnSpc>
                          <a:spcPct val="9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3000" dirty="0"/>
                        <a:t>City wells dug deep into the earth pull water up for human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1733930" rtl="0" eaLnBrk="1" fontAlgn="auto" latinLnBrk="0" hangingPunct="1">
                        <a:lnSpc>
                          <a:spcPct val="9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3000" dirty="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City wells dug deep into the earth pull water up for human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City wells dug deep into the earth pull water up for human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270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Wells for individual homes pull water from shallow aquifers for individual homeowner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5" name="Suburban"/>
          <p:cNvSpPr txBox="1"/>
          <p:nvPr/>
        </p:nvSpPr>
        <p:spPr>
          <a:xfrm rot="16200000">
            <a:off x="203621" y="8739528"/>
            <a:ext cx="66524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Urban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DE69B1-7854-D802-5A4D-F9B465B031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0228" y="0"/>
            <a:ext cx="3946069" cy="171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16388"/>
      </p:ext>
    </p:extLst>
  </p:cSld>
  <p:clrMapOvr>
    <a:masterClrMapping/>
  </p:clrMapOvr>
  <p:transition spd="med"/>
  <p:extLst>
    <p:ext uri="{6950BFC3-D8DA-4A85-94F7-54DA5524770B}">
      <p188:commentRel xmlns:p188="http://schemas.microsoft.com/office/powerpoint/2018/8/main" r:id="rId2"/>
    </p:ext>
  </p:extLs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Atmosphe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Atmosphere</a:t>
            </a:r>
          </a:p>
        </p:txBody>
      </p:sp>
      <p:graphicFrame>
        <p:nvGraphicFramePr>
          <p:cNvPr id="178" name="Table"/>
          <p:cNvGraphicFramePr/>
          <p:nvPr>
            <p:extLst>
              <p:ext uri="{D42A27DB-BD31-4B8C-83A1-F6EECF244321}">
                <p14:modId xmlns:p14="http://schemas.microsoft.com/office/powerpoint/2010/main" val="3649912546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/>
                        <a:t>Rains and goes down the gutter </a:t>
                      </a:r>
                      <a:endParaRPr lang="en-US"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Rains and goes down the gutter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Pulled higher into the sky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Blown along above the earth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 and soaks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No rain.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9" name="Suburban"/>
          <p:cNvSpPr txBox="1"/>
          <p:nvPr/>
        </p:nvSpPr>
        <p:spPr>
          <a:xfrm rot="16200000">
            <a:off x="203621" y="8739528"/>
            <a:ext cx="66524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Urban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E69AC7-4D90-D2C6-83B2-5AA7252C2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0228" y="0"/>
            <a:ext cx="3946069" cy="171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591322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Plants</a:t>
            </a:r>
          </a:p>
        </p:txBody>
      </p:sp>
      <p:graphicFrame>
        <p:nvGraphicFramePr>
          <p:cNvPr id="182" name="Table"/>
          <p:cNvGraphicFramePr/>
          <p:nvPr>
            <p:extLst>
              <p:ext uri="{D42A27DB-BD31-4B8C-83A1-F6EECF244321}">
                <p14:modId xmlns:p14="http://schemas.microsoft.com/office/powerpoint/2010/main" val="3843857647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Plants retain some of the water they absorb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Plants retain some of the water they absorb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Released into the air as </a:t>
                      </a:r>
                      <a:r>
                        <a:rPr lang="en-US" sz="3000" dirty="0"/>
                        <a:t>leaf litter</a:t>
                      </a:r>
                      <a:r>
                        <a:rPr sz="3000" dirty="0"/>
                        <a:t> decompose</a:t>
                      </a:r>
                      <a:r>
                        <a:rPr lang="en-US" sz="3000" dirty="0"/>
                        <a:t>s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No plants.  Roll Again.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3" name="Suburban"/>
          <p:cNvSpPr txBox="1"/>
          <p:nvPr/>
        </p:nvSpPr>
        <p:spPr>
          <a:xfrm rot="16200000">
            <a:off x="203621" y="8739528"/>
            <a:ext cx="66524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Urban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AFC23C-0C2C-004E-152A-BD071504BA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0228" y="0"/>
            <a:ext cx="3946069" cy="171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0603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roundwater"/>
          <p:cNvSpPr txBox="1">
            <a:spLocks noGrp="1"/>
          </p:cNvSpPr>
          <p:nvPr>
            <p:ph type="body" sz="half" idx="1"/>
          </p:nvPr>
        </p:nvSpPr>
        <p:spPr>
          <a:xfrm>
            <a:off x="698500" y="3567906"/>
            <a:ext cx="11607800" cy="2617788"/>
          </a:xfrm>
          <a:prstGeom prst="rect">
            <a:avLst/>
          </a:prstGeom>
        </p:spPr>
        <p:txBody>
          <a:bodyPr/>
          <a:lstStyle/>
          <a:p>
            <a:r>
              <a:rPr dirty="0"/>
              <a:t>Groundwater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Anima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Animals</a:t>
            </a:r>
          </a:p>
        </p:txBody>
      </p:sp>
      <p:graphicFrame>
        <p:nvGraphicFramePr>
          <p:cNvPr id="186" name="Table"/>
          <p:cNvGraphicFramePr/>
          <p:nvPr>
            <p:extLst>
              <p:ext uri="{D42A27DB-BD31-4B8C-83A1-F6EECF244321}">
                <p14:modId xmlns:p14="http://schemas.microsoft.com/office/powerpoint/2010/main" val="3002428125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Animals get eaten by other animals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 retain some of the water they consume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released in animal waste indoors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7" name="Suburban"/>
          <p:cNvSpPr txBox="1"/>
          <p:nvPr/>
        </p:nvSpPr>
        <p:spPr>
          <a:xfrm rot="16200000">
            <a:off x="203621" y="8739528"/>
            <a:ext cx="66524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Urban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2576EE-8EA5-3341-4B37-FDA3114331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0228" y="0"/>
            <a:ext cx="3946069" cy="171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758865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ity Water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City Water System</a:t>
            </a:r>
          </a:p>
        </p:txBody>
      </p:sp>
      <p:graphicFrame>
        <p:nvGraphicFramePr>
          <p:cNvPr id="190" name="Table"/>
          <p:cNvGraphicFramePr/>
          <p:nvPr>
            <p:extLst>
              <p:ext uri="{D42A27DB-BD31-4B8C-83A1-F6EECF244321}">
                <p14:modId xmlns:p14="http://schemas.microsoft.com/office/powerpoint/2010/main" val="1525202785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and evaporates in the process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Treated to be used in factories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Factories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Used in homes after treatment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Water recycled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1" name="Suburban"/>
          <p:cNvSpPr txBox="1"/>
          <p:nvPr/>
        </p:nvSpPr>
        <p:spPr>
          <a:xfrm rot="16200000">
            <a:off x="203621" y="8739528"/>
            <a:ext cx="66524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Urban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BD55D2-3FD8-7331-6DC6-392E556190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0228" y="0"/>
            <a:ext cx="3946069" cy="171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49337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Factor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Factories</a:t>
            </a:r>
          </a:p>
        </p:txBody>
      </p:sp>
      <p:graphicFrame>
        <p:nvGraphicFramePr>
          <p:cNvPr id="194" name="Table"/>
          <p:cNvGraphicFramePr/>
          <p:nvPr>
            <p:extLst>
              <p:ext uri="{D42A27DB-BD31-4B8C-83A1-F6EECF244321}">
                <p14:modId xmlns:p14="http://schemas.microsoft.com/office/powerpoint/2010/main" val="2034578412"/>
              </p:ext>
            </p:extLst>
          </p:nvPr>
        </p:nvGraphicFramePr>
        <p:xfrm>
          <a:off x="1029546" y="1736080"/>
          <a:ext cx="11276752" cy="7780505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97238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5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Dumped back into surface water, potentially polluted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174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 dirty="0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Dumped back into surface water, potentially polluted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Reused for multiple uses within the factory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Factories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1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Used to make clothing, released to be treated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heated to steam to generate electricity or run machines is released into the air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heated to steam to generate electricity or run machines is released into the air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5" name="Suburban"/>
          <p:cNvSpPr txBox="1"/>
          <p:nvPr/>
        </p:nvSpPr>
        <p:spPr>
          <a:xfrm rot="16200000">
            <a:off x="203621" y="8739528"/>
            <a:ext cx="66524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Urban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2641E4-7495-C48D-469E-1A37C7FD48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0228" y="0"/>
            <a:ext cx="3946069" cy="171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476007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72317B-39FF-FD34-021E-0518EAE52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Agricultural</a:t>
            </a:r>
          </a:p>
        </p:txBody>
      </p:sp>
    </p:spTree>
    <p:extLst>
      <p:ext uri="{BB962C8B-B14F-4D97-AF65-F5344CB8AC3E}">
        <p14:creationId xmlns:p14="http://schemas.microsoft.com/office/powerpoint/2010/main" val="3490624435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urface 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Surface Water</a:t>
            </a:r>
          </a:p>
        </p:txBody>
      </p:sp>
      <p:graphicFrame>
        <p:nvGraphicFramePr>
          <p:cNvPr id="170" name="Table"/>
          <p:cNvGraphicFramePr/>
          <p:nvPr>
            <p:extLst>
              <p:ext uri="{D42A27DB-BD31-4B8C-83A1-F6EECF244321}">
                <p14:modId xmlns:p14="http://schemas.microsoft.com/office/powerpoint/2010/main" val="3329222647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Soaks deep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dirty="0"/>
                        <a:t>Heated by the sun and evaporates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dirty="0"/>
                        <a:t>Used for irrigation, helps plants grow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dirty="0"/>
                        <a:t>Used for irrigation, helps plants grow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Runoff </a:t>
                      </a:r>
                      <a:r>
                        <a:rPr dirty="0"/>
                        <a:t>piped to nearby river or stream</a:t>
                      </a:r>
                      <a:r>
                        <a:rPr lang="en-US" dirty="0"/>
                        <a:t>, often polluted with fertilizers or pesticides</a:t>
                      </a:r>
                      <a:endParaRPr sz="1200" dirty="0">
                        <a:latin typeface="Times Roman"/>
                        <a:ea typeface="Times Roman"/>
                        <a:cs typeface="Times Roman"/>
                        <a:sym typeface="Times Roman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Drank by a thirsty animal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1" name="Suburban"/>
          <p:cNvSpPr txBox="1"/>
          <p:nvPr/>
        </p:nvSpPr>
        <p:spPr>
          <a:xfrm rot="16200000">
            <a:off x="-32820" y="8739528"/>
            <a:ext cx="1138133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Agricultural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02DC93-F29F-C209-9DAF-C78E8818CA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928" y="1"/>
            <a:ext cx="4060369" cy="17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19857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round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Groundwater</a:t>
            </a:r>
          </a:p>
        </p:txBody>
      </p:sp>
      <p:graphicFrame>
        <p:nvGraphicFramePr>
          <p:cNvPr id="174" name="Table"/>
          <p:cNvGraphicFramePr/>
          <p:nvPr>
            <p:extLst>
              <p:ext uri="{D42A27DB-BD31-4B8C-83A1-F6EECF244321}">
                <p14:modId xmlns:p14="http://schemas.microsoft.com/office/powerpoint/2010/main" val="189669959"/>
              </p:ext>
            </p:extLst>
          </p:nvPr>
        </p:nvGraphicFramePr>
        <p:xfrm>
          <a:off x="1029546" y="1736080"/>
          <a:ext cx="11276752" cy="7642053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5939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8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Sinks deeper into the soil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81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Seeps into small cracks in bedrock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Stays underground as part of a deep aquifer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Individual</a:t>
                      </a:r>
                      <a:r>
                        <a:rPr sz="3000" dirty="0"/>
                        <a:t> wells dug deep into the earth pull water up for </a:t>
                      </a:r>
                      <a:r>
                        <a:rPr lang="en-US" sz="3000" dirty="0"/>
                        <a:t>agricultural</a:t>
                      </a:r>
                      <a:r>
                        <a:rPr sz="3000" dirty="0"/>
                        <a:t>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Surface 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Individual</a:t>
                      </a:r>
                      <a:r>
                        <a:rPr sz="3000" dirty="0"/>
                        <a:t> wells dug deep into the earth pull water up for </a:t>
                      </a:r>
                      <a:r>
                        <a:rPr lang="en-US" sz="3000" dirty="0"/>
                        <a:t>agricultural</a:t>
                      </a:r>
                      <a:r>
                        <a:rPr sz="3000" dirty="0"/>
                        <a:t>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Surface 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270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Wells for individual homes pull water from shallow aquifers for individual homeowner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5" name="Suburban"/>
          <p:cNvSpPr txBox="1"/>
          <p:nvPr/>
        </p:nvSpPr>
        <p:spPr>
          <a:xfrm rot="16200000">
            <a:off x="-32820" y="8739528"/>
            <a:ext cx="1138133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Agricultural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FD216E-1DF5-5CFE-2476-FC90B91E2C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928" y="1"/>
            <a:ext cx="4060369" cy="17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69323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Atmosphe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Atmosphere</a:t>
            </a:r>
          </a:p>
        </p:txBody>
      </p:sp>
      <p:graphicFrame>
        <p:nvGraphicFramePr>
          <p:cNvPr id="178" name="Table"/>
          <p:cNvGraphicFramePr/>
          <p:nvPr>
            <p:extLst>
              <p:ext uri="{D42A27DB-BD31-4B8C-83A1-F6EECF244321}">
                <p14:modId xmlns:p14="http://schemas.microsoft.com/office/powerpoint/2010/main" val="3428156673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Rains</a:t>
                      </a:r>
                      <a:r>
                        <a:rPr lang="en-US" sz="3000" dirty="0"/>
                        <a:t> and is taken up by plants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Plants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Pulled higher into the sky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Blown along above the earth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 and goes down the gutter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 and soaks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No rain.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9" name="Suburban"/>
          <p:cNvSpPr txBox="1"/>
          <p:nvPr/>
        </p:nvSpPr>
        <p:spPr>
          <a:xfrm rot="16200000">
            <a:off x="-32820" y="8739528"/>
            <a:ext cx="1138133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Agricultural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8DE4B3-121C-EF23-6F39-8EDDC4B1EE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928" y="1"/>
            <a:ext cx="4060369" cy="17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317342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Plants</a:t>
            </a:r>
          </a:p>
        </p:txBody>
      </p:sp>
      <p:graphicFrame>
        <p:nvGraphicFramePr>
          <p:cNvPr id="182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 retain some of the water they absorb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Eaten by an animal while it was in a plant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plants decompose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3" name="Suburban"/>
          <p:cNvSpPr txBox="1"/>
          <p:nvPr/>
        </p:nvSpPr>
        <p:spPr>
          <a:xfrm rot="16200000">
            <a:off x="-32820" y="8739528"/>
            <a:ext cx="1138133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Agricultural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26AAE0-18AF-022D-F64C-F86B5504DD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928" y="1"/>
            <a:ext cx="4060369" cy="17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92377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Anima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Animals</a:t>
            </a:r>
          </a:p>
        </p:txBody>
      </p:sp>
      <p:graphicFrame>
        <p:nvGraphicFramePr>
          <p:cNvPr id="186" name="Table"/>
          <p:cNvGraphicFramePr/>
          <p:nvPr>
            <p:extLst>
              <p:ext uri="{D42A27DB-BD31-4B8C-83A1-F6EECF244321}">
                <p14:modId xmlns:p14="http://schemas.microsoft.com/office/powerpoint/2010/main" val="1513426397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Animals get eaten by other animals</a:t>
                      </a:r>
                      <a:r>
                        <a:rPr lang="en-US"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 retain some of the water they consume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 retain some of the water they consume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Released into the air as animals decompose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7" name="Suburban"/>
          <p:cNvSpPr txBox="1"/>
          <p:nvPr/>
        </p:nvSpPr>
        <p:spPr>
          <a:xfrm rot="16200000">
            <a:off x="-32820" y="8739528"/>
            <a:ext cx="1138133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Agricultural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916CFE-4F9B-2B6F-9BA5-CB33DC6CDC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928" y="1"/>
            <a:ext cx="4060369" cy="17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949606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ity Water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City Water System</a:t>
            </a:r>
          </a:p>
        </p:txBody>
      </p:sp>
      <p:graphicFrame>
        <p:nvGraphicFramePr>
          <p:cNvPr id="190" name="Table"/>
          <p:cNvGraphicFramePr/>
          <p:nvPr>
            <p:extLst>
              <p:ext uri="{D42A27DB-BD31-4B8C-83A1-F6EECF244321}">
                <p14:modId xmlns:p14="http://schemas.microsoft.com/office/powerpoint/2010/main" val="729544099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Used to water lawns and evaporates in the process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Used to water lawns and evaporates in the process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in homes after treatment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Treated to be used in factories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Factories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Allowed to soak into the ground in a septic field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Groundwater</a:t>
                      </a: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1" name="Suburban"/>
          <p:cNvSpPr txBox="1"/>
          <p:nvPr/>
        </p:nvSpPr>
        <p:spPr>
          <a:xfrm rot="16200000">
            <a:off x="-32820" y="8739528"/>
            <a:ext cx="1138133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Agricultural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34A397-1203-34F3-A4D5-FE4F45F99B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928" y="1"/>
            <a:ext cx="4060369" cy="17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7076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roundwater"/>
          <p:cNvSpPr txBox="1">
            <a:spLocks noGrp="1"/>
          </p:cNvSpPr>
          <p:nvPr>
            <p:ph type="body" sz="half" idx="1"/>
          </p:nvPr>
        </p:nvSpPr>
        <p:spPr>
          <a:xfrm>
            <a:off x="698500" y="3567906"/>
            <a:ext cx="11607800" cy="26177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Atmosphere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17250614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Factor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rPr lang="en-US" dirty="0">
                <a:solidFill>
                  <a:srgbClr val="FF0000"/>
                </a:solidFill>
              </a:rPr>
              <a:t>Farms? Transportation?</a:t>
            </a:r>
            <a:endParaRPr dirty="0">
              <a:solidFill>
                <a:srgbClr val="FF0000"/>
              </a:solidFill>
            </a:endParaRPr>
          </a:p>
        </p:txBody>
      </p:sp>
      <p:graphicFrame>
        <p:nvGraphicFramePr>
          <p:cNvPr id="194" name="Table"/>
          <p:cNvGraphicFramePr/>
          <p:nvPr/>
        </p:nvGraphicFramePr>
        <p:xfrm>
          <a:off x="1029546" y="1736080"/>
          <a:ext cx="11276752" cy="7679195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97238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948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Dumped back into surface water, potentially polluted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0215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Water heated  to steam to generate electricity or run machines is released into the air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Reused for multiple uses within the factory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Factories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1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Used to make clothing, released to be treated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5" name="Suburban"/>
          <p:cNvSpPr txBox="1"/>
          <p:nvPr/>
        </p:nvSpPr>
        <p:spPr>
          <a:xfrm rot="16200000">
            <a:off x="-32819" y="8739528"/>
            <a:ext cx="1138133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Agricultural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207CD5-D272-6005-5042-A7BFA30758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928" y="1"/>
            <a:ext cx="4060369" cy="17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60317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72317B-39FF-FD34-021E-0518EAE52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Forest</a:t>
            </a:r>
          </a:p>
        </p:txBody>
      </p:sp>
    </p:spTree>
    <p:extLst>
      <p:ext uri="{BB962C8B-B14F-4D97-AF65-F5344CB8AC3E}">
        <p14:creationId xmlns:p14="http://schemas.microsoft.com/office/powerpoint/2010/main" val="2648390845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urface 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Surface Water</a:t>
            </a:r>
          </a:p>
        </p:txBody>
      </p:sp>
      <p:graphicFrame>
        <p:nvGraphicFramePr>
          <p:cNvPr id="170" name="Table"/>
          <p:cNvGraphicFramePr/>
          <p:nvPr>
            <p:extLst>
              <p:ext uri="{D42A27DB-BD31-4B8C-83A1-F6EECF244321}">
                <p14:modId xmlns:p14="http://schemas.microsoft.com/office/powerpoint/2010/main" val="3734381678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Soaks deep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Soaks deep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Heated by the sun and evaporates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Helps </a:t>
                      </a:r>
                      <a:r>
                        <a:rPr dirty="0"/>
                        <a:t>plants grow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Flows </a:t>
                      </a:r>
                      <a:r>
                        <a:rPr dirty="0"/>
                        <a:t>to nearby river or stream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Drank by a thirsty animal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1" name="Suburban"/>
          <p:cNvSpPr txBox="1"/>
          <p:nvPr/>
        </p:nvSpPr>
        <p:spPr>
          <a:xfrm rot="16200000">
            <a:off x="194806" y="8739528"/>
            <a:ext cx="68287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Forest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18024A-A09E-CDA3-6C43-24445266AC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0"/>
            <a:ext cx="4027712" cy="173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95262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round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Groundwater</a:t>
            </a:r>
          </a:p>
        </p:txBody>
      </p:sp>
      <p:graphicFrame>
        <p:nvGraphicFramePr>
          <p:cNvPr id="174" name="Table"/>
          <p:cNvGraphicFramePr/>
          <p:nvPr>
            <p:extLst>
              <p:ext uri="{D42A27DB-BD31-4B8C-83A1-F6EECF244321}">
                <p14:modId xmlns:p14="http://schemas.microsoft.com/office/powerpoint/2010/main" val="2426464464"/>
              </p:ext>
            </p:extLst>
          </p:nvPr>
        </p:nvGraphicFramePr>
        <p:xfrm>
          <a:off x="1029546" y="1736080"/>
          <a:ext cx="11276752" cy="7642053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5939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8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Sinks deeper into the soil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81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Seeps into small cracks in bedrock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Stays underground as part of a deep aquifer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Shallow</a:t>
                      </a:r>
                      <a:r>
                        <a:rPr sz="3000" dirty="0"/>
                        <a:t> wells dug into the earth pull water up for human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Surface 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Natural springs bring water up to the surface, could be hot 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Surface 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270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Natural springs bring water up to the surface, could be hot 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Surface 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5" name="Suburban"/>
          <p:cNvSpPr txBox="1"/>
          <p:nvPr/>
        </p:nvSpPr>
        <p:spPr>
          <a:xfrm rot="16200000">
            <a:off x="194808" y="8739528"/>
            <a:ext cx="68287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Forest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D51900-E9B3-70B3-1026-4CC898CA9C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0"/>
            <a:ext cx="4027712" cy="173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92795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Atmosphe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Atmosphere</a:t>
            </a:r>
          </a:p>
        </p:txBody>
      </p:sp>
      <p:graphicFrame>
        <p:nvGraphicFramePr>
          <p:cNvPr id="178" name="Table"/>
          <p:cNvGraphicFramePr/>
          <p:nvPr>
            <p:extLst>
              <p:ext uri="{D42A27DB-BD31-4B8C-83A1-F6EECF244321}">
                <p14:modId xmlns:p14="http://schemas.microsoft.com/office/powerpoint/2010/main" val="3467299393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Rains</a:t>
                      </a:r>
                      <a:r>
                        <a:rPr lang="en-US" sz="3000" dirty="0"/>
                        <a:t> and is taken up by plants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Plants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Pulled higher into the sky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Blown along above the earth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Rains and </a:t>
                      </a:r>
                      <a:r>
                        <a:rPr lang="en-US" sz="3000" dirty="0"/>
                        <a:t>flows</a:t>
                      </a:r>
                      <a:r>
                        <a:rPr sz="3000" dirty="0"/>
                        <a:t> down </a:t>
                      </a:r>
                      <a:r>
                        <a:rPr lang="en-US" sz="3000" dirty="0"/>
                        <a:t>stream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 and soaks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No rain.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9" name="Suburban"/>
          <p:cNvSpPr txBox="1"/>
          <p:nvPr/>
        </p:nvSpPr>
        <p:spPr>
          <a:xfrm rot="16200000">
            <a:off x="194808" y="8739528"/>
            <a:ext cx="68287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Forest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E480AC-6ECB-FBA2-9718-3010D88006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0"/>
            <a:ext cx="4027712" cy="173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470871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Plants</a:t>
            </a:r>
          </a:p>
        </p:txBody>
      </p:sp>
      <p:graphicFrame>
        <p:nvGraphicFramePr>
          <p:cNvPr id="182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 retain some of the water they absorb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Eaten by an animal while it was in a plant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plants decompose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3" name="Suburban"/>
          <p:cNvSpPr txBox="1"/>
          <p:nvPr/>
        </p:nvSpPr>
        <p:spPr>
          <a:xfrm rot="16200000">
            <a:off x="194808" y="8739528"/>
            <a:ext cx="68287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Forest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485527-1251-6E85-5280-B48F2BDB43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0"/>
            <a:ext cx="4027712" cy="173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345409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Anima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Animals</a:t>
            </a:r>
          </a:p>
        </p:txBody>
      </p:sp>
      <p:graphicFrame>
        <p:nvGraphicFramePr>
          <p:cNvPr id="186" name="Table"/>
          <p:cNvGraphicFramePr/>
          <p:nvPr>
            <p:extLst>
              <p:ext uri="{D42A27DB-BD31-4B8C-83A1-F6EECF244321}">
                <p14:modId xmlns:p14="http://schemas.microsoft.com/office/powerpoint/2010/main" val="4109064381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Animals get eaten by other animals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 retain some of the water they consume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 retain some of the water they consume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released in </a:t>
                      </a:r>
                      <a:r>
                        <a:rPr lang="en-US" sz="3000" dirty="0"/>
                        <a:t>human</a:t>
                      </a:r>
                      <a:r>
                        <a:rPr sz="3000" dirty="0"/>
                        <a:t> waste </a:t>
                      </a:r>
                      <a:r>
                        <a:rPr lang="en-US" sz="3000" dirty="0"/>
                        <a:t>via septic systems</a:t>
                      </a:r>
                      <a:r>
                        <a:rPr sz="3000" dirty="0"/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Groundwater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animals decompose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7" name="Suburban"/>
          <p:cNvSpPr txBox="1"/>
          <p:nvPr/>
        </p:nvSpPr>
        <p:spPr>
          <a:xfrm rot="16200000">
            <a:off x="194808" y="8739528"/>
            <a:ext cx="68287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Forest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916CFE-4F9B-2B6F-9BA5-CB33DC6CDC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928" y="1"/>
            <a:ext cx="4060369" cy="17274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435A29-EE17-09C1-6C05-DD6CD7243F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0"/>
            <a:ext cx="4027712" cy="173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669398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72317B-39FF-FD34-021E-0518EAE52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Coastal</a:t>
            </a:r>
          </a:p>
        </p:txBody>
      </p:sp>
    </p:spTree>
    <p:extLst>
      <p:ext uri="{BB962C8B-B14F-4D97-AF65-F5344CB8AC3E}">
        <p14:creationId xmlns:p14="http://schemas.microsoft.com/office/powerpoint/2010/main" val="2971775546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urface 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Surface Water</a:t>
            </a:r>
          </a:p>
        </p:txBody>
      </p:sp>
      <p:graphicFrame>
        <p:nvGraphicFramePr>
          <p:cNvPr id="170" name="Table"/>
          <p:cNvGraphicFramePr/>
          <p:nvPr>
            <p:extLst>
              <p:ext uri="{D42A27DB-BD31-4B8C-83A1-F6EECF244321}">
                <p14:modId xmlns:p14="http://schemas.microsoft.com/office/powerpoint/2010/main" val="1370195750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Soaks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Flows into the ocean</a:t>
                      </a:r>
                      <a:endParaRPr sz="1200" dirty="0">
                        <a:latin typeface="Times Roman"/>
                        <a:ea typeface="Times Roman"/>
                        <a:cs typeface="Times Roman"/>
                        <a:sym typeface="Times Roman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Ocean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Heated by the sun and evaporates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Used for irrigation, helps plants grow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Flows</a:t>
                      </a:r>
                      <a:r>
                        <a:rPr dirty="0"/>
                        <a:t> to </a:t>
                      </a:r>
                      <a:r>
                        <a:rPr lang="en-US" dirty="0"/>
                        <a:t>a </a:t>
                      </a:r>
                      <a:r>
                        <a:rPr dirty="0"/>
                        <a:t>nearby river or stream</a:t>
                      </a:r>
                      <a:r>
                        <a:rPr sz="1200" dirty="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Drank by a thirsty animal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1" name="Suburban"/>
          <p:cNvSpPr txBox="1"/>
          <p:nvPr/>
        </p:nvSpPr>
        <p:spPr>
          <a:xfrm rot="16200000">
            <a:off x="136295" y="8739528"/>
            <a:ext cx="79989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Coastal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EC6E57-67B7-CF72-C4D3-C685271A6E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2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59300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roundwa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Groundwater</a:t>
            </a:r>
          </a:p>
        </p:txBody>
      </p:sp>
      <p:graphicFrame>
        <p:nvGraphicFramePr>
          <p:cNvPr id="174" name="Table"/>
          <p:cNvGraphicFramePr/>
          <p:nvPr>
            <p:extLst>
              <p:ext uri="{D42A27DB-BD31-4B8C-83A1-F6EECF244321}">
                <p14:modId xmlns:p14="http://schemas.microsoft.com/office/powerpoint/2010/main" val="1849978271"/>
              </p:ext>
            </p:extLst>
          </p:nvPr>
        </p:nvGraphicFramePr>
        <p:xfrm>
          <a:off x="1029546" y="1736080"/>
          <a:ext cx="11276752" cy="7642053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5939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8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Sinks deeper into the soil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81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Flows horizontally to mix with ocean 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Ocean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Stays underground as part of a deep</a:t>
                      </a:r>
                      <a:r>
                        <a:rPr lang="en-US" sz="3000" dirty="0"/>
                        <a:t> saline</a:t>
                      </a:r>
                      <a:r>
                        <a:rPr sz="3000" dirty="0"/>
                        <a:t> aquifer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Shallow</a:t>
                      </a:r>
                      <a:r>
                        <a:rPr sz="3000" dirty="0"/>
                        <a:t> wells dug into the earth pull water up for human use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753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Fresh water mixes with saltwater and becomes unusable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Groundwater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270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Fresh water mixes with saltwater and becomes unusable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5" name="Suburban"/>
          <p:cNvSpPr txBox="1"/>
          <p:nvPr/>
        </p:nvSpPr>
        <p:spPr>
          <a:xfrm rot="16200000">
            <a:off x="136298" y="8739528"/>
            <a:ext cx="79989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Coastal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D30177-2806-5A09-ABDB-CE29B1CD77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2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51623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roundwater"/>
          <p:cNvSpPr txBox="1">
            <a:spLocks noGrp="1"/>
          </p:cNvSpPr>
          <p:nvPr>
            <p:ph type="body" sz="half" idx="1"/>
          </p:nvPr>
        </p:nvSpPr>
        <p:spPr>
          <a:xfrm>
            <a:off x="698500" y="3567906"/>
            <a:ext cx="11607800" cy="26177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Plants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1657440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Atmosphe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Atmosphere</a:t>
            </a:r>
          </a:p>
        </p:txBody>
      </p:sp>
      <p:graphicFrame>
        <p:nvGraphicFramePr>
          <p:cNvPr id="178" name="Table"/>
          <p:cNvGraphicFramePr/>
          <p:nvPr>
            <p:extLst>
              <p:ext uri="{D42A27DB-BD31-4B8C-83A1-F6EECF244321}">
                <p14:modId xmlns:p14="http://schemas.microsoft.com/office/powerpoint/2010/main" val="1469540416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Rains</a:t>
                      </a:r>
                      <a:r>
                        <a:rPr lang="en-US" sz="3000" dirty="0"/>
                        <a:t> over the ocean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Ocean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Pulled higher into the sky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Blown along above the earth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Rains and </a:t>
                      </a:r>
                      <a:r>
                        <a:rPr lang="en-US" sz="3000" dirty="0"/>
                        <a:t>flows to a river or stream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Rains and soaks into the ground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Groundwater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No rain. 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9" name="Suburban"/>
          <p:cNvSpPr txBox="1"/>
          <p:nvPr/>
        </p:nvSpPr>
        <p:spPr>
          <a:xfrm rot="16200000">
            <a:off x="136299" y="8739528"/>
            <a:ext cx="79989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Coastal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008C51-1AFF-BFEA-4EAE-01327620DC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2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306964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Plants</a:t>
            </a:r>
          </a:p>
        </p:txBody>
      </p:sp>
      <p:graphicFrame>
        <p:nvGraphicFramePr>
          <p:cNvPr id="182" name="Table"/>
          <p:cNvGraphicFramePr/>
          <p:nvPr/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 retain some of the water they absorb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Plants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Eaten by an animal while it was in a plant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plants decompose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the plant grows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3" name="Suburban"/>
          <p:cNvSpPr txBox="1"/>
          <p:nvPr/>
        </p:nvSpPr>
        <p:spPr>
          <a:xfrm rot="16200000">
            <a:off x="136298" y="8739528"/>
            <a:ext cx="79989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Coastal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2719DF-E8FD-FE48-479A-7ECF782913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2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44319"/>
      </p:ext>
    </p:extLst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Anima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Animals</a:t>
            </a:r>
          </a:p>
        </p:txBody>
      </p:sp>
      <p:graphicFrame>
        <p:nvGraphicFramePr>
          <p:cNvPr id="186" name="Table"/>
          <p:cNvGraphicFramePr/>
          <p:nvPr>
            <p:extLst>
              <p:ext uri="{D42A27DB-BD31-4B8C-83A1-F6EECF244321}">
                <p14:modId xmlns:p14="http://schemas.microsoft.com/office/powerpoint/2010/main" val="2317975389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t>Animals get eaten by other animals</a:t>
                      </a:r>
                      <a:r>
                        <a:rPr sz="1200">
                          <a:latin typeface="Times Roman"/>
                          <a:ea typeface="Times Roman"/>
                          <a:cs typeface="Times Roman"/>
                          <a:sym typeface="Times Roman"/>
                        </a:rPr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 retain some of the water they consume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Animals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Water released in animal waste outdoors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Water released in animal waste </a:t>
                      </a:r>
                      <a:r>
                        <a:rPr lang="en-US" sz="3000" dirty="0"/>
                        <a:t>underwater</a:t>
                      </a:r>
                      <a:r>
                        <a:rPr sz="3000" dirty="0"/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Ocean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Water released in animal waste indoors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Released into the air as animals decompose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7" name="Suburban"/>
          <p:cNvSpPr txBox="1"/>
          <p:nvPr/>
        </p:nvSpPr>
        <p:spPr>
          <a:xfrm rot="16200000">
            <a:off x="136298" y="8739528"/>
            <a:ext cx="79989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Coastal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BD105E-C774-4FBE-40F6-9ACDE67F85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2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93037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ity Water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t>City Water System</a:t>
            </a:r>
          </a:p>
        </p:txBody>
      </p:sp>
      <p:graphicFrame>
        <p:nvGraphicFramePr>
          <p:cNvPr id="190" name="Table"/>
          <p:cNvGraphicFramePr/>
          <p:nvPr>
            <p:extLst>
              <p:ext uri="{D42A27DB-BD31-4B8C-83A1-F6EECF244321}">
                <p14:modId xmlns:p14="http://schemas.microsoft.com/office/powerpoint/2010/main" val="3535921365"/>
              </p:ext>
            </p:extLst>
          </p:nvPr>
        </p:nvGraphicFramePr>
        <p:xfrm>
          <a:off x="1029546" y="1736080"/>
          <a:ext cx="11276752" cy="767284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6121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Used to water lawns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Surface water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 dirty="0"/>
                        <a:t>Used to water </a:t>
                      </a:r>
                      <a:r>
                        <a:rPr lang="en-US" sz="3000" dirty="0"/>
                        <a:t>crops</a:t>
                      </a:r>
                      <a:r>
                        <a:rPr sz="3000" dirty="0"/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Plants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to water lawns and evaporates in the process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Atmosphere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Used in homes after treatment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City water system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Treated to be used in factories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Factories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121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sz="3000"/>
                        <a:t>Roll again.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1" name="Suburban"/>
          <p:cNvSpPr txBox="1"/>
          <p:nvPr/>
        </p:nvSpPr>
        <p:spPr>
          <a:xfrm rot="16200000">
            <a:off x="136298" y="8739528"/>
            <a:ext cx="79989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Coastal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73C3D9-DB44-386E-1E78-C09236533B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2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71692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Factor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z="5940" spc="-118"/>
            </a:lvl1pPr>
          </a:lstStyle>
          <a:p>
            <a:r>
              <a:rPr lang="en-US" dirty="0"/>
              <a:t>Ocean</a:t>
            </a:r>
            <a:endParaRPr dirty="0"/>
          </a:p>
        </p:txBody>
      </p:sp>
      <p:graphicFrame>
        <p:nvGraphicFramePr>
          <p:cNvPr id="194" name="Table"/>
          <p:cNvGraphicFramePr/>
          <p:nvPr>
            <p:extLst>
              <p:ext uri="{D42A27DB-BD31-4B8C-83A1-F6EECF244321}">
                <p14:modId xmlns:p14="http://schemas.microsoft.com/office/powerpoint/2010/main" val="110036150"/>
              </p:ext>
            </p:extLst>
          </p:nvPr>
        </p:nvGraphicFramePr>
        <p:xfrm>
          <a:off x="1029546" y="1736080"/>
          <a:ext cx="11276752" cy="779366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20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2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97238"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Roll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What happened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587022">
                        <a:defRPr sz="1800" b="0"/>
                      </a:pPr>
                      <a:r>
                        <a:rPr sz="3800" b="1"/>
                        <a:t>Go to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9489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Water remains in ocean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Ocean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0215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Water remains in ocean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Ocean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Water evaporates into the atmosphere</a:t>
                      </a:r>
                      <a:r>
                        <a:rPr sz="3000" dirty="0"/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Atmosphere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1974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Water evaporates into the atmosphere</a:t>
                      </a:r>
                      <a:r>
                        <a:rPr sz="3000" dirty="0"/>
                        <a:t>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Atmosphere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Salt is removed from seawater in desalinization plants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City water system</a:t>
                      </a: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0093">
                <a:tc>
                  <a:txBody>
                    <a:bodyPr/>
                    <a:lstStyle/>
                    <a:p>
                      <a:pPr defTabSz="587022">
                        <a:defRPr sz="1800"/>
                      </a:pPr>
                      <a:r>
                        <a:rPr sz="3800" b="1"/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1800"/>
                      </a:pPr>
                      <a:r>
                        <a:rPr lang="en-US" sz="3000" dirty="0"/>
                        <a:t>Water is used by ocean creatures</a:t>
                      </a:r>
                      <a:endParaRPr sz="3000"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1733930">
                        <a:lnSpc>
                          <a:spcPct val="90000"/>
                        </a:lnSpc>
                        <a:spcBef>
                          <a:spcPts val="3200"/>
                        </a:spcBef>
                        <a:defRPr sz="3000"/>
                      </a:pPr>
                      <a:r>
                        <a:rPr lang="en-US" dirty="0"/>
                        <a:t>Animals</a:t>
                      </a: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5" name="Suburban"/>
          <p:cNvSpPr txBox="1"/>
          <p:nvPr/>
        </p:nvSpPr>
        <p:spPr>
          <a:xfrm rot="16200000">
            <a:off x="136299" y="8739528"/>
            <a:ext cx="79989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/>
              <a:t>Coastal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D8918A-56A1-061F-C871-3EED9B59E4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586" y="1"/>
            <a:ext cx="4027712" cy="172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6285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roundwater"/>
          <p:cNvSpPr txBox="1">
            <a:spLocks noGrp="1"/>
          </p:cNvSpPr>
          <p:nvPr>
            <p:ph type="body" sz="half" idx="1"/>
          </p:nvPr>
        </p:nvSpPr>
        <p:spPr>
          <a:xfrm>
            <a:off x="698500" y="3567906"/>
            <a:ext cx="11607800" cy="26177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Animals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154189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roundwater"/>
          <p:cNvSpPr txBox="1">
            <a:spLocks noGrp="1"/>
          </p:cNvSpPr>
          <p:nvPr>
            <p:ph type="body" sz="half" idx="1"/>
          </p:nvPr>
        </p:nvSpPr>
        <p:spPr>
          <a:xfrm>
            <a:off x="698500" y="3567906"/>
            <a:ext cx="11607800" cy="26177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City Water System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EE03A1-8B51-E16B-F242-092EF841820B}"/>
              </a:ext>
            </a:extLst>
          </p:cNvPr>
          <p:cNvSpPr txBox="1"/>
          <p:nvPr/>
        </p:nvSpPr>
        <p:spPr>
          <a:xfrm>
            <a:off x="5999860" y="9214523"/>
            <a:ext cx="1005083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No Forest</a:t>
            </a:r>
          </a:p>
        </p:txBody>
      </p:sp>
    </p:spTree>
    <p:extLst>
      <p:ext uri="{BB962C8B-B14F-4D97-AF65-F5344CB8AC3E}">
        <p14:creationId xmlns:p14="http://schemas.microsoft.com/office/powerpoint/2010/main" val="222128237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roundwater"/>
          <p:cNvSpPr txBox="1">
            <a:spLocks noGrp="1"/>
          </p:cNvSpPr>
          <p:nvPr>
            <p:ph type="body" sz="half" idx="1"/>
          </p:nvPr>
        </p:nvSpPr>
        <p:spPr>
          <a:xfrm>
            <a:off x="698500" y="3567906"/>
            <a:ext cx="11607800" cy="26177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Factories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F1845F-CB40-BA51-713D-698A42454EEE}"/>
              </a:ext>
            </a:extLst>
          </p:cNvPr>
          <p:cNvSpPr txBox="1"/>
          <p:nvPr/>
        </p:nvSpPr>
        <p:spPr>
          <a:xfrm>
            <a:off x="5641590" y="9214523"/>
            <a:ext cx="1721626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No Desert, Forest</a:t>
            </a:r>
          </a:p>
        </p:txBody>
      </p:sp>
    </p:spTree>
    <p:extLst>
      <p:ext uri="{BB962C8B-B14F-4D97-AF65-F5344CB8AC3E}">
        <p14:creationId xmlns:p14="http://schemas.microsoft.com/office/powerpoint/2010/main" val="318181554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roundwater"/>
          <p:cNvSpPr txBox="1">
            <a:spLocks noGrp="1"/>
          </p:cNvSpPr>
          <p:nvPr>
            <p:ph type="body" sz="half" idx="1"/>
          </p:nvPr>
        </p:nvSpPr>
        <p:spPr>
          <a:xfrm>
            <a:off x="698500" y="3567906"/>
            <a:ext cx="11607800" cy="26177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Ocean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ABB80A-3758-EA70-19D2-EEFAF22DF6B9}"/>
              </a:ext>
            </a:extLst>
          </p:cNvPr>
          <p:cNvSpPr txBox="1"/>
          <p:nvPr/>
        </p:nvSpPr>
        <p:spPr>
          <a:xfrm>
            <a:off x="5865206" y="9214523"/>
            <a:ext cx="127438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Coastal Only</a:t>
            </a:r>
          </a:p>
        </p:txBody>
      </p:sp>
    </p:spTree>
    <p:extLst>
      <p:ext uri="{BB962C8B-B14F-4D97-AF65-F5344CB8AC3E}">
        <p14:creationId xmlns:p14="http://schemas.microsoft.com/office/powerpoint/2010/main" val="260612162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2544</Words>
  <Application>Microsoft Macintosh PowerPoint</Application>
  <PresentationFormat>Custom</PresentationFormat>
  <Paragraphs>899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Helvetica Neue</vt:lpstr>
      <vt:lpstr>Helvetica Neue Medium</vt:lpstr>
      <vt:lpstr>Times Roman</vt:lpstr>
      <vt:lpstr>21_BasicWhite</vt:lpstr>
      <vt:lpstr>Water Cycle Dice Game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Suburban</vt:lpstr>
      <vt:lpstr>Surface Water</vt:lpstr>
      <vt:lpstr>Groundwater</vt:lpstr>
      <vt:lpstr>Atmosphere</vt:lpstr>
      <vt:lpstr>Plants</vt:lpstr>
      <vt:lpstr>Animals</vt:lpstr>
      <vt:lpstr>City Water System</vt:lpstr>
      <vt:lpstr>Factories</vt:lpstr>
      <vt:lpstr>Desert</vt:lpstr>
      <vt:lpstr>Surface Water</vt:lpstr>
      <vt:lpstr>Groundwater</vt:lpstr>
      <vt:lpstr>Atmosphere</vt:lpstr>
      <vt:lpstr>Plants</vt:lpstr>
      <vt:lpstr>Animals</vt:lpstr>
      <vt:lpstr>City Water System</vt:lpstr>
      <vt:lpstr>Urban</vt:lpstr>
      <vt:lpstr>Surface Water</vt:lpstr>
      <vt:lpstr>Groundwater</vt:lpstr>
      <vt:lpstr>Atmosphere</vt:lpstr>
      <vt:lpstr>Plants</vt:lpstr>
      <vt:lpstr>Animals</vt:lpstr>
      <vt:lpstr>City Water System</vt:lpstr>
      <vt:lpstr>Factories</vt:lpstr>
      <vt:lpstr>Agricultural</vt:lpstr>
      <vt:lpstr>Surface Water</vt:lpstr>
      <vt:lpstr>Groundwater</vt:lpstr>
      <vt:lpstr>Atmosphere</vt:lpstr>
      <vt:lpstr>Plants</vt:lpstr>
      <vt:lpstr>Animals</vt:lpstr>
      <vt:lpstr>City Water System</vt:lpstr>
      <vt:lpstr>Farms? Transportation?</vt:lpstr>
      <vt:lpstr>Forest</vt:lpstr>
      <vt:lpstr>Surface Water</vt:lpstr>
      <vt:lpstr>Groundwater</vt:lpstr>
      <vt:lpstr>Atmosphere</vt:lpstr>
      <vt:lpstr>Plants</vt:lpstr>
      <vt:lpstr>Animals</vt:lpstr>
      <vt:lpstr>Coastal</vt:lpstr>
      <vt:lpstr>Surface Water</vt:lpstr>
      <vt:lpstr>Groundwater</vt:lpstr>
      <vt:lpstr>Atmosphere</vt:lpstr>
      <vt:lpstr>Plants</vt:lpstr>
      <vt:lpstr>Animals</vt:lpstr>
      <vt:lpstr>City Water System</vt:lpstr>
      <vt:lpstr>Ocean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Cycle Dice Game</dc:title>
  <cp:lastModifiedBy>Sophie Hill</cp:lastModifiedBy>
  <cp:revision>3</cp:revision>
  <dcterms:modified xsi:type="dcterms:W3CDTF">2023-01-31T23:56:26Z</dcterms:modified>
</cp:coreProperties>
</file>